
<file path=[Content_Types].xml><?xml version="1.0" encoding="utf-8"?>
<Types xmlns="http://schemas.openxmlformats.org/package/2006/content-types">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diagrams/layout7.xml" ContentType="application/vnd.openxmlformats-officedocument.drawingml.diagramLayout+xml"/>
  <Override PartName="/ppt/diagrams/data8.xml" ContentType="application/vnd.openxmlformats-officedocument.drawingml.diagramData+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diagrams/layout12.xml" ContentType="application/vnd.openxmlformats-officedocument.drawingml.diagramLayout+xml"/>
  <Override PartName="/docProps/core.xml" ContentType="application/vnd.openxmlformats-package.core-properties+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8" r:id="rId2"/>
    <p:sldId id="270" r:id="rId3"/>
    <p:sldId id="272" r:id="rId4"/>
    <p:sldId id="271" r:id="rId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C0"/>
    <a:srgbClr val="37C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42" d="100"/>
          <a:sy n="142" d="100"/>
        </p:scale>
        <p:origin x="-792"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estr.court.gov.ua/Review/105078266"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reestr.court.gov.ua/Review/103851683"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estr.court.gov.ua/Review/105034151"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estr.court.gov.ua/Review/105078266"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reestr.court.gov.ua/Review/103851683"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estr.court.gov.ua/Review/105034151"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зроблено висновок щодо можливості застосування положень Закону про банкрутство, визначених цим Законом правил та процедур щодо порушення та здійснення провадження у справі про банкрутство юридичної особи - банківської установи, стосовно якої скасовано в судовому порядку постанову Правління НБУ про відкликання банківської ліцензії та призначення ліквідатора. Зокрема, КГС зазначає, про можливість застосування визначених Законом про банкрутство правил для розгляду кредиторських вимог Фонду гарантування вкладів фізичних осіб до відповідної юридичної особи-банківської установи.</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419" custLinFactNeighborY="-61"/>
      <dgm:spPr>
        <a:prstGeom prst="homePlate">
          <a:avLst/>
        </a:prstGeom>
      </dgm:spPr>
      <dgm:t>
        <a:bodyPr/>
        <a:lstStyle/>
        <a:p>
          <a:endParaRPr lang="uk-UA"/>
        </a:p>
      </dgm:t>
    </dgm:pt>
  </dgm:ptLst>
  <dgm:cxnLst>
    <dgm:cxn modelId="{CA0C9D40-EFC3-4B75-B34E-6148D050D172}"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87F36A82-E8DE-4B5F-961C-42A3E0B6ED0E}" type="presOf" srcId="{4BC3F7BD-86BF-47FB-9DB0-44B4694B5F1C}" destId="{3EF56D4A-9A76-4414-A5F2-8066BE125047}" srcOrd="0" destOrd="0" presId="urn:microsoft.com/office/officeart/2005/8/layout/lProcess3"/>
    <dgm:cxn modelId="{F8BABC82-DB2C-40D4-97C2-A8A1BA078AFA}" type="presParOf" srcId="{548A3B55-16F6-480F-B82A-08DB5D3007E9}" destId="{A3C4AD7B-2E3E-44E9-8180-719FA0B03778}" srcOrd="0" destOrd="0" presId="urn:microsoft.com/office/officeart/2005/8/layout/lProcess3"/>
    <dgm:cxn modelId="{34459F17-D449-4E97-B809-402DBBB4673C}"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Можливість накладення арешту на майно, не обмежуючись грошовими коштами відповідача, в порядку забезпечення позову у спорі про стягнення грошових коштів  є додатковою гарантією  для позивача того, що рішення суду у разі задоволення позову, буде реально виконане та позивач отримає задоволення своїх вимог. Крім того, у разі задоволення позову у справі про стягнення грошових коштів, боржник матиме безумовну можливість розрахуватись із позивачем, за умови наявності у нього грошових коштів у необхідних для цього розмірах, без застосування процедури звернення стягнення на майно боржника. Подібні висновки про те, що у справах, де предметом спору є стягнення грошових коштів, накладення арешту на нерухоме майно є належним видом забезпечення позову, викладені у постанові ВП ВС від 12.02.2020 у справі № 381/4019/18</a:t>
          </a:r>
          <a:r>
            <a:rPr lang="uk-UA" sz="1000" b="1" kern="1200" dirty="0" smtClean="0"/>
            <a:t>.</a:t>
          </a:r>
        </a:p>
        <a:p>
          <a:pPr algn="just" rtl="0">
            <a:spcAft>
              <a:spcPts val="0"/>
            </a:spcAft>
          </a:pPr>
          <a:r>
            <a:rPr lang="uk-UA" sz="1300" kern="1200" dirty="0" smtClean="0">
              <a:latin typeface="Times New Roman" pitchFamily="18" charset="0"/>
              <a:cs typeface="Times New Roman" pitchFamily="18" charset="0"/>
              <a:hlinkClick xmlns:r="http://schemas.openxmlformats.org/officeDocument/2006/relationships" r:id="rId1"/>
            </a:rPr>
            <a:t>https://reestr.court.gov.ua/Review/105078266</a:t>
          </a:r>
          <a:r>
            <a:rPr lang="uk-UA" sz="1300" kern="1200" dirty="0" smtClean="0">
              <a:latin typeface="Times New Roman" pitchFamily="18" charset="0"/>
              <a:cs typeface="Times New Roman" pitchFamily="18" charset="0"/>
            </a:rPr>
            <a:t> </a:t>
          </a:r>
          <a:endParaRPr lang="uk-UA" sz="1300" b="0"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00000" custScaleY="118182" custRadScaleRad="99170" custRadScaleInc="0">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6E36BCE7-1050-40A9-82AD-F972C515160A}" type="presOf" srcId="{2626830C-0EB7-49A5-8B47-6224EDCCDD67}" destId="{77B318FB-71D7-41D0-AA84-1F15136221FC}" srcOrd="0" destOrd="0" presId="urn:microsoft.com/office/officeart/2005/8/layout/cycle2"/>
    <dgm:cxn modelId="{12FCB949-E2B6-47E6-A942-E53E06172E16}" type="presOf" srcId="{109A425D-96BE-4C4C-B32F-69B188308839}" destId="{4532A5CD-ED12-4521-B172-187366941F6A}" srcOrd="0" destOrd="0" presId="urn:microsoft.com/office/officeart/2005/8/layout/cycle2"/>
    <dgm:cxn modelId="{ADFCD897-F852-4E14-BC8C-962887E2DE88}"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ВС </a:t>
          </a:r>
          <a:r>
            <a:rPr kumimoji="0" lang="uk-UA" sz="14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від 10.10.2019 у справі №  904/1478/19, від 16.12.2019 у справі №   904/3459/19 та від 28.05.2021 у справі №10/5026/290/2011(925/1502/20)</a:t>
          </a:r>
          <a:endPar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128BDC4E-03AB-4F7A-ACAE-F27E20B6F175}" type="presOf" srcId="{7D6ACE49-2C7D-4B55-8258-8FF78D2D3F87}" destId="{7A20DE31-9AEC-4203-B692-5715756E6C53}" srcOrd="0" destOrd="0" presId="urn:microsoft.com/office/officeart/2005/8/layout/vList2"/>
    <dgm:cxn modelId="{7D21019E-34B4-4DA0-86E9-1E9D92385F30}" type="presOf" srcId="{2A52989D-F7FB-4581-A78D-5AA2820D8337}" destId="{D3023C26-3E73-4E84-8F9D-13921BA3731C}" srcOrd="0" destOrd="0" presId="urn:microsoft.com/office/officeart/2005/8/layout/vList2"/>
    <dgm:cxn modelId="{F9512D76-56E0-4C70-BEBD-F28A6E7B75BE}"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kumimoji="0" lang="uk-UA" sz="1800" b="1" i="0" u="none" strike="noStrike" kern="1200" cap="none" spc="0" normalizeH="0" baseline="0" noProof="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 </a:t>
          </a:r>
          <a:r>
            <a:rPr kumimoji="0" lang="uk-UA" sz="1800" b="1" i="0" u="none" strike="noStrike" kern="1200" cap="none" spc="0" normalizeH="0" baseline="0" noProof="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КГС від 17.06.2022 </a:t>
          </a: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 справі №908/2382/21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3EB8567D-52EF-4359-968E-E830490D61AE}" type="presOf" srcId="{CEC9EB15-5746-4F36-8AFD-EACA623DA04B}" destId="{491186E1-D2E0-4DE9-9FD1-C23BC272EA6B}" srcOrd="0" destOrd="0" presId="urn:microsoft.com/office/officeart/2005/8/layout/vList2"/>
    <dgm:cxn modelId="{8B8C4614-2711-4735-BFD9-6FA834536B1C}" type="presOf" srcId="{24E5C34E-DA21-45B9-B55D-F89D03FA1B3A}" destId="{3C8EE393-9385-4B7F-8750-BF622842E9AB}" srcOrd="0" destOrd="0" presId="urn:microsoft.com/office/officeart/2005/8/layout/vList2"/>
    <dgm:cxn modelId="{88CEB7A5-C9EC-4AE3-AD2D-598F77A952B5}"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300" b="0" i="0" u="none" kern="1200" dirty="0" smtClean="0">
              <a:latin typeface="Times New Roman" panose="02020603050405020304" pitchFamily="18" charset="0"/>
              <a:cs typeface="Times New Roman" panose="02020603050405020304" pitchFamily="18" charset="0"/>
            </a:rPr>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цій справі порушено питання застосування визначених спеціальним нормативним актом з питань банкрутства, зокрема, Законом про банкрутство, правил ініціювання та здійснення провадження у справі про банкрутство юридичної особи, зареєстрованої як банківської установи, банківська ліцензія якої відкликана, однак рішення відповідного органу про це скасовано в судовому порядку.</a:t>
          </a:r>
        </a:p>
        <a:p>
          <a:pPr algn="just">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Зміна найменування, організаційно-правової форми, реорганізація, перетворення юридичної особи, яка має статус банка, в небанківську установу, її ліквідація не в порядку, встановленому Законом про банки, Законом про систему гарантування вкладів, не допускається і не позбавляє її статусу банка, а тому не дає правових підстав для застосування до такої юридичної особи положень Закону про банкрутство та </a:t>
          </a:r>
          <a:r>
            <a:rPr lang="uk-UA" sz="13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КУзПБ</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300" kern="1200" dirty="0" smtClean="0">
              <a:hlinkClick xmlns:r="http://schemas.openxmlformats.org/officeDocument/2006/relationships" r:id="rId1"/>
            </a:rPr>
            <a:t>http://reestr.court.gov.ua/Review/103851683</a:t>
          </a:r>
          <a:r>
            <a:rPr lang="uk-UA" sz="1300" kern="1200" dirty="0" smtClean="0"/>
            <a:t> </a:t>
          </a:r>
          <a:endParaRPr lang="uk-UA" sz="1300" b="0"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00000" custScaleY="118182" custRadScaleRad="99170" custRadScaleInc="0">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A09D9191-39E8-487F-85AE-2DC17DE525BB}" type="presOf" srcId="{2626830C-0EB7-49A5-8B47-6224EDCCDD67}" destId="{77B318FB-71D7-41D0-AA84-1F15136221FC}" srcOrd="0" destOrd="0" presId="urn:microsoft.com/office/officeart/2005/8/layout/cycle2"/>
    <dgm:cxn modelId="{63885C93-F4AA-46E9-BCD0-5C3C7C15D11B}" type="presOf" srcId="{109A425D-96BE-4C4C-B32F-69B188308839}" destId="{4532A5CD-ED12-4521-B172-187366941F6A}" srcOrd="0" destOrd="0" presId="urn:microsoft.com/office/officeart/2005/8/layout/cycle2"/>
    <dgm:cxn modelId="{185AF949-F9E8-4479-8BFD-82B79E6890C4}"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14.11.2018 у справі №905/1328/17</a:t>
          </a:r>
          <a:endParaRPr kumimoji="0" lang="uk-UA" sz="18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A569FD69-3E26-46DF-8DD4-3CA9A0149328}" type="presOf" srcId="{7D6ACE49-2C7D-4B55-8258-8FF78D2D3F87}" destId="{7A20DE31-9AEC-4203-B692-5715756E6C53}" srcOrd="0" destOrd="0" presId="urn:microsoft.com/office/officeart/2005/8/layout/vList2"/>
    <dgm:cxn modelId="{06372615-31D9-453A-BC87-A24F859D01C3}" type="presOf" srcId="{2A52989D-F7FB-4581-A78D-5AA2820D8337}" destId="{D3023C26-3E73-4E84-8F9D-13921BA3731C}" srcOrd="0" destOrd="0" presId="urn:microsoft.com/office/officeart/2005/8/layout/vList2"/>
    <dgm:cxn modelId="{C180AC55-A0B2-400A-937C-BB4A56BCC4A9}"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18.11.2021 у справі №910/4475/19 </a:t>
          </a:r>
          <a:r>
            <a:rPr kumimoji="0" lang="uk-UA" sz="10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a:t>
          </a:r>
          <a:r>
            <a:rPr kumimoji="0" lang="uk-UA" sz="10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0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 06.04.2022)</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A26E2DD8-ABF8-4519-816D-D7B1EAAFC0FE}" srcId="{24E5C34E-DA21-45B9-B55D-F89D03FA1B3A}" destId="{CEC9EB15-5746-4F36-8AFD-EACA623DA04B}" srcOrd="0" destOrd="0" parTransId="{E33750B9-1477-455F-81C8-4D2BC9085203}" sibTransId="{B7D23C7B-0A90-4076-AC62-5D4A740C24FC}"/>
    <dgm:cxn modelId="{1BD57F38-E2B1-41C0-A54B-853C8E388E85}" type="presOf" srcId="{24E5C34E-DA21-45B9-B55D-F89D03FA1B3A}" destId="{3C8EE393-9385-4B7F-8750-BF622842E9AB}" srcOrd="0" destOrd="0" presId="urn:microsoft.com/office/officeart/2005/8/layout/vList2"/>
    <dgm:cxn modelId="{C3A2B57D-D459-48B0-9A13-767BCE72F2CE}" type="presOf" srcId="{CEC9EB15-5746-4F36-8AFD-EACA623DA04B}" destId="{491186E1-D2E0-4DE9-9FD1-C23BC272EA6B}" srcOrd="0" destOrd="0" presId="urn:microsoft.com/office/officeart/2005/8/layout/vList2"/>
    <dgm:cxn modelId="{533B17FB-D418-4F89-820A-D882FE2F3ADA}"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Касаційний суд погодився із висновками судів попередніх інстанцій щодо відхилення грошових вимог банку до боржника в частині нарахованої винагороди за користування кредитом.</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96352" custLinFactNeighborX="-467" custLinFactNeighborY="-61"/>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DEF521EC-3B3E-4D48-BC8D-BB211A1CBF62}" type="presOf" srcId="{7A615780-D022-4AFF-8D48-AB7A7B171E5F}" destId="{548A3B55-16F6-480F-B82A-08DB5D3007E9}" srcOrd="0" destOrd="0" presId="urn:microsoft.com/office/officeart/2005/8/layout/lProcess3"/>
    <dgm:cxn modelId="{AE834AED-5D14-4CA5-81DC-C7BC98DAA72E}" type="presOf" srcId="{4BC3F7BD-86BF-47FB-9DB0-44B4694B5F1C}" destId="{3EF56D4A-9A76-4414-A5F2-8066BE125047}" srcOrd="0" destOrd="0" presId="urn:microsoft.com/office/officeart/2005/8/layout/lProcess3"/>
    <dgm:cxn modelId="{5DFB0430-F145-4689-A04E-5A7A9BAEC3BA}" type="presParOf" srcId="{548A3B55-16F6-480F-B82A-08DB5D3007E9}" destId="{A3C4AD7B-2E3E-44E9-8180-719FA0B03778}" srcOrd="0" destOrd="0" presId="urn:microsoft.com/office/officeart/2005/8/layout/lProcess3"/>
    <dgm:cxn modelId="{189D12A8-1F96-4725-AF32-DD688CD15C04}"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300" b="0" i="0" u="none" kern="1200" dirty="0" smtClean="0">
              <a:latin typeface="Times New Roman" panose="02020603050405020304" pitchFamily="18" charset="0"/>
              <a:cs typeface="Times New Roman" panose="02020603050405020304" pitchFamily="18" charset="0"/>
            </a:rPr>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Незгода позичальника з умовою договору про нарахування та сплату винагороди, на стадії виконання, за відсутності зауважень щодо змісту та умов договору під час його укладення та підписання додаткових угод до договору, не є підставою для визначення умов договору такими, що не підлягають виконанню під час вирішення спору про стягнення заборгованості за цим договором, в тому числі і під час розгляду заяв про грошові вимоги до боржника, оскільки суперечать принципам цивільного законодавства. Аналогічна правова позиція викладена у постанові ОП КГС від 19.03.2021 у справі №904/2073/19.</a:t>
          </a:r>
        </a:p>
        <a:p>
          <a:pPr algn="just">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справі, яка розглядається, судом апеляційної інстанції встановлено, що спірні кредитні договори та додаткові угоди до цих договорів, в тому числі і в частині сплати винагороди за користування кредитом, є чинними і недійсними у встановленому законом порядку не визнавалися.</a:t>
          </a:r>
        </a:p>
        <a:p>
          <a:pPr algn="just">
            <a:spcAft>
              <a:spcPts val="0"/>
            </a:spcAft>
          </a:pPr>
          <a:r>
            <a:rPr lang="uk-UA" sz="1200" kern="1200" noProof="0" dirty="0" smtClean="0">
              <a:latin typeface="Times New Roman" pitchFamily="18" charset="0"/>
              <a:cs typeface="Times New Roman" pitchFamily="18" charset="0"/>
              <a:hlinkClick xmlns:r="http://schemas.openxmlformats.org/officeDocument/2006/relationships" r:id="rId1"/>
            </a:rPr>
            <a:t>https://reestr.court.gov.ua/Review</a:t>
          </a:r>
          <a:r>
            <a:rPr lang="uk-UA" sz="1200" kern="1200" dirty="0" smtClean="0">
              <a:latin typeface="Times New Roman" pitchFamily="18" charset="0"/>
              <a:cs typeface="Times New Roman" pitchFamily="18" charset="0"/>
              <a:hlinkClick xmlns:r="http://schemas.openxmlformats.org/officeDocument/2006/relationships" r:id="rId1"/>
            </a:rPr>
            <a:t>/105034151 </a:t>
          </a:r>
          <a:endParaRPr lang="uk-UA" sz="1200" kern="1200" noProof="0" dirty="0" smtClean="0">
            <a:latin typeface="Times New Roman" pitchFamily="18" charset="0"/>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t>
        <a:bodyPr/>
        <a:lstStyle/>
        <a:p>
          <a:endParaRPr lang="uk-UA"/>
        </a:p>
      </dgm:t>
    </dgm:pt>
    <dgm:pt modelId="{4532A5CD-ED12-4521-B172-187366941F6A}" type="pres">
      <dgm:prSet presAssocID="{109A425D-96BE-4C4C-B32F-69B188308839}" presName="node" presStyleLbl="node1" presStyleIdx="0" presStyleCnt="1" custScaleX="100000" custScaleY="118182" custRadScaleRad="94056" custRadScaleInc="0">
        <dgm:presLayoutVars>
          <dgm:bulletEnabled val="1"/>
        </dgm:presLayoutVars>
      </dgm:prSet>
      <dgm:spPr>
        <a:prstGeom prst="flowChartAlternateProcess">
          <a:avLst/>
        </a:prstGeom>
      </dgm:spPr>
      <dgm:t>
        <a:bodyPr/>
        <a:lstStyle/>
        <a:p>
          <a:endParaRPr lang="uk-UA"/>
        </a:p>
      </dgm:t>
    </dgm:pt>
  </dgm:ptLst>
  <dgm:cxnLst>
    <dgm:cxn modelId="{F812E7C1-1F1A-4B36-A8A6-C52A37B79082}" srcId="{2626830C-0EB7-49A5-8B47-6224EDCCDD67}" destId="{109A425D-96BE-4C4C-B32F-69B188308839}" srcOrd="0" destOrd="0" parTransId="{AAD9ED62-5B0A-4BC1-A656-67F32C8B7778}" sibTransId="{A6233E8E-61FC-444A-BBF4-B9591E116B57}"/>
    <dgm:cxn modelId="{BE1B885F-D0F9-4CCB-9C8F-C4281068B6D2}" type="presOf" srcId="{2626830C-0EB7-49A5-8B47-6224EDCCDD67}" destId="{77B318FB-71D7-41D0-AA84-1F15136221FC}" srcOrd="0" destOrd="0" presId="urn:microsoft.com/office/officeart/2005/8/layout/cycle2"/>
    <dgm:cxn modelId="{23344F28-E079-4BB9-87D5-8FB5506A1F35}" type="presOf" srcId="{109A425D-96BE-4C4C-B32F-69B188308839}" destId="{4532A5CD-ED12-4521-B172-187366941F6A}" srcOrd="0" destOrd="0" presId="urn:microsoft.com/office/officeart/2005/8/layout/cycle2"/>
    <dgm:cxn modelId="{C5024F8D-9901-4104-85D6-D4D6E344DE2D}"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21.07.2021 у справі №910/14918/20</a:t>
          </a:r>
          <a:endParaRPr kumimoji="0" lang="uk-UA" sz="18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t>
        <a:bodyPr/>
        <a:lstStyle/>
        <a:p>
          <a:endParaRPr lang="uk-UA"/>
        </a:p>
      </dgm:t>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t>
        <a:bodyPr/>
        <a:lstStyle/>
        <a:p>
          <a:endParaRPr lang="uk-UA"/>
        </a:p>
      </dgm:t>
    </dgm:pt>
  </dgm:ptLst>
  <dgm:cxnLst>
    <dgm:cxn modelId="{011F26B8-4074-4349-855E-A9921E5DB3AF}" srcId="{2A52989D-F7FB-4581-A78D-5AA2820D8337}" destId="{7D6ACE49-2C7D-4B55-8258-8FF78D2D3F87}" srcOrd="0" destOrd="0" parTransId="{AE0B5837-A785-4B6F-9FDA-6EBC8B068F4A}" sibTransId="{7C224D5F-3567-4E13-A4F5-740B4796CA85}"/>
    <dgm:cxn modelId="{C2C35D28-C979-443D-B7ED-491772AB7188}" type="presOf" srcId="{7D6ACE49-2C7D-4B55-8258-8FF78D2D3F87}" destId="{7A20DE31-9AEC-4203-B692-5715756E6C53}" srcOrd="0" destOrd="0" presId="urn:microsoft.com/office/officeart/2005/8/layout/vList2"/>
    <dgm:cxn modelId="{46261BC0-7428-4EFB-8ADE-FA0D9662D15C}" type="presOf" srcId="{2A52989D-F7FB-4581-A78D-5AA2820D8337}" destId="{D3023C26-3E73-4E84-8F9D-13921BA3731C}" srcOrd="0" destOrd="0" presId="urn:microsoft.com/office/officeart/2005/8/layout/vList2"/>
    <dgm:cxn modelId="{A1B8B4AE-AA21-4EE9-922D-79B156F9D44C}"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25.05.2022 у справі №904/5314/20</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t>
        <a:bodyPr/>
        <a:lstStyle/>
        <a:p>
          <a:endParaRPr lang="uk-UA"/>
        </a:p>
      </dgm:t>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t>
        <a:bodyPr/>
        <a:lstStyle/>
        <a:p>
          <a:endParaRPr lang="uk-UA"/>
        </a:p>
      </dgm:t>
    </dgm:pt>
  </dgm:ptLst>
  <dgm:cxnLst>
    <dgm:cxn modelId="{959E688D-FBA6-4C57-B498-C89D35B927C5}" type="presOf" srcId="{CEC9EB15-5746-4F36-8AFD-EACA623DA04B}" destId="{491186E1-D2E0-4DE9-9FD1-C23BC272EA6B}" srcOrd="0" destOrd="0" presId="urn:microsoft.com/office/officeart/2005/8/layout/vList2"/>
    <dgm:cxn modelId="{9AF1CD7E-4CCE-471B-9592-782608AA8F4B}"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D347770C-15E7-4684-8449-9C4678419EA0}"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ВС зроблено висновок щодо застосування ст.137 ГПК України зокрема, про неможливість накладення арешту на (нерухоме) майно відповідача в порядку забезпечення позову про стягнення коштів.</a:t>
          </a: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t>
        <a:bodyPr/>
        <a:lstStyle/>
        <a:p>
          <a:endParaRPr lang="uk-UA"/>
        </a:p>
      </dgm:t>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266202" custLinFactNeighborX="-419" custLinFactNeighborY="-61"/>
      <dgm:spPr>
        <a:prstGeom prst="homePlate">
          <a:avLst/>
        </a:prstGeom>
      </dgm:spPr>
      <dgm:t>
        <a:bodyPr/>
        <a:lstStyle/>
        <a:p>
          <a:endParaRPr lang="uk-UA"/>
        </a:p>
      </dgm:t>
    </dgm:pt>
  </dgm:ptLst>
  <dgm:cxnLst>
    <dgm:cxn modelId="{FC6DDEF0-0EF9-4614-AC36-B420574CBCCA}" srcId="{7A615780-D022-4AFF-8D48-AB7A7B171E5F}" destId="{4BC3F7BD-86BF-47FB-9DB0-44B4694B5F1C}" srcOrd="0" destOrd="0" parTransId="{93D310BB-F2F2-40D7-B5C0-A53F040FE199}" sibTransId="{0DD68BEC-700B-48CB-BAFF-CD805A664C0F}"/>
    <dgm:cxn modelId="{AE183A3D-45E3-418E-8C04-8FD863BA2A84}" type="presOf" srcId="{7A615780-D022-4AFF-8D48-AB7A7B171E5F}" destId="{548A3B55-16F6-480F-B82A-08DB5D3007E9}" srcOrd="0" destOrd="0" presId="urn:microsoft.com/office/officeart/2005/8/layout/lProcess3"/>
    <dgm:cxn modelId="{559F5CDC-0AEF-45DD-9E54-A805BF3BB1A3}" type="presOf" srcId="{4BC3F7BD-86BF-47FB-9DB0-44B4694B5F1C}" destId="{3EF56D4A-9A76-4414-A5F2-8066BE125047}" srcOrd="0" destOrd="0" presId="urn:microsoft.com/office/officeart/2005/8/layout/lProcess3"/>
    <dgm:cxn modelId="{D8843997-A6E3-473C-9C4D-CFFD888114EA}" type="presParOf" srcId="{548A3B55-16F6-480F-B82A-08DB5D3007E9}" destId="{A3C4AD7B-2E3E-44E9-8180-719FA0B03778}" srcOrd="0" destOrd="0" presId="urn:microsoft.com/office/officeart/2005/8/layout/lProcess3"/>
    <dgm:cxn modelId="{1EDE25AD-07AE-4836-8DDB-4C8439074BA5}"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360038"/>
          <a:ext cx="3797813" cy="3814679"/>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just" defTabSz="533400" rtl="0">
            <a:lnSpc>
              <a:spcPct val="90000"/>
            </a:lnSpc>
            <a:spcBef>
              <a:spcPct val="0"/>
            </a:spcBef>
            <a:spcAft>
              <a:spcPct val="35000"/>
            </a:spcAft>
          </a:pPr>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КГС ВС зроблено висновок щодо можливості застосування положень Закону про банкрутство, визначених цим Законом правил та процедур щодо порушення та здійснення провадження у справі про банкрутство юридичної особи - банківської установи, стосовно якої скасовано в судовому порядку постанову Правління НБУ про відкликання банківської ліцензії та призначення ліквідатора. Зокрема, КГС зазначає, про можливість застосування визначених Законом про банкрутство правил для розгляду кредиторських вимог Фонду гарантування вкладів фізичних осіб до відповідної юридичної особи-банківської установи.</a:t>
          </a:r>
        </a:p>
      </dsp:txBody>
      <dsp:txXfrm>
        <a:off x="0" y="360038"/>
        <a:ext cx="3797813" cy="3814679"/>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0" y="-72011"/>
          <a:ext cx="3960440" cy="4680527"/>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just" defTabSz="577850" rtl="0">
            <a:lnSpc>
              <a:spcPct val="90000"/>
            </a:lnSpc>
            <a:spcBef>
              <a:spcPct val="0"/>
            </a:spcBef>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Можливість накладення арешту на майно, не обмежуючись грошовими коштами відповідача, в порядку забезпечення позову у спорі про стягнення грошових коштів  є додатковою гарантією  для позивача того, що рішення суду у разі задоволення позову, буде реально виконане та позивач отримає задоволення своїх вимог. Крім того, у разі задоволення позову у справі про стягнення грошових коштів, боржник матиме безумовну можливість розрахуватись із позивачем, за умови наявності у нього грошових коштів у необхідних для цього розмірах, без застосування процедури звернення стягнення на майно боржника. Подібні висновки про те, що у справах, де предметом спору є стягнення грошових коштів, накладення арешту на нерухоме майно є належним видом забезпечення позову, викладені у постанові ВП ВС від 12.02.2020 у справі № 381/4019/18</a:t>
          </a:r>
          <a:r>
            <a:rPr lang="uk-UA" sz="1000" b="1" kern="1200" dirty="0" smtClean="0"/>
            <a:t>.</a:t>
          </a:r>
        </a:p>
        <a:p>
          <a:pPr lvl="0" algn="just" defTabSz="577850" rtl="0">
            <a:lnSpc>
              <a:spcPct val="90000"/>
            </a:lnSpc>
            <a:spcBef>
              <a:spcPct val="0"/>
            </a:spcBef>
            <a:spcAft>
              <a:spcPts val="0"/>
            </a:spcAft>
          </a:pPr>
          <a:r>
            <a:rPr lang="uk-UA" sz="1300" kern="1200" dirty="0" smtClean="0">
              <a:latin typeface="Times New Roman" pitchFamily="18" charset="0"/>
              <a:cs typeface="Times New Roman" pitchFamily="18" charset="0"/>
              <a:hlinkClick xmlns:r="http://schemas.openxmlformats.org/officeDocument/2006/relationships" r:id="rId1"/>
            </a:rPr>
            <a:t>https://reestr.court.gov.ua/Review/105078266</a:t>
          </a:r>
          <a:r>
            <a:rPr lang="uk-UA" sz="1300" kern="1200" dirty="0" smtClean="0">
              <a:latin typeface="Times New Roman" pitchFamily="18" charset="0"/>
              <a:cs typeface="Times New Roman" pitchFamily="18" charset="0"/>
            </a:rPr>
            <a:t> </a:t>
          </a:r>
          <a:endParaRPr lang="uk-UA" sz="1300" b="0"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0" y="-72011"/>
        <a:ext cx="3960440" cy="4680527"/>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421"/>
          <a:ext cx="3729913" cy="86325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ВС </a:t>
          </a:r>
          <a:r>
            <a:rPr kumimoji="0" lang="uk-UA" sz="14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від 10.10.2019 у справі №  904/1478/19, від 16.12.2019 у справі №   904/3459/19 та від 28.05.2021 у справі №10/5026/290/2011(925/1502/20)</a:t>
          </a:r>
          <a:endParaRPr kumimoji="0" lang="uk-UA" sz="14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421"/>
        <a:ext cx="3729913" cy="863252"/>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60571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a:t>
          </a:r>
          <a:r>
            <a:rPr kumimoji="0" lang="uk-UA" sz="1800" b="1" i="0" u="none" strike="noStrike" kern="1200" cap="none" spc="0" normalizeH="0" baseline="0" noProof="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 </a:t>
          </a:r>
          <a:r>
            <a:rPr kumimoji="0" lang="uk-UA" sz="1800" b="1" i="0" u="none" strike="noStrike" kern="1200" cap="none" spc="0" normalizeH="0" baseline="0" noProof="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КГС від 17.06.2022 </a:t>
          </a: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у справі №908/2382/21 </a:t>
          </a:r>
        </a:p>
      </dsp:txBody>
      <dsp:txXfrm>
        <a:off x="0" y="0"/>
        <a:ext cx="4130279" cy="60571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0" y="-72011"/>
          <a:ext cx="3960440" cy="4680527"/>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just" defTabSz="577850" rtl="0">
            <a:lnSpc>
              <a:spcPct val="90000"/>
            </a:lnSpc>
            <a:spcBef>
              <a:spcPct val="0"/>
            </a:spcBef>
            <a:spcAft>
              <a:spcPts val="0"/>
            </a:spcAft>
          </a:pPr>
          <a:r>
            <a:rPr lang="uk-UA" sz="1300" b="0" i="0" u="none" kern="1200" dirty="0" smtClean="0">
              <a:latin typeface="Times New Roman" panose="02020603050405020304" pitchFamily="18" charset="0"/>
              <a:cs typeface="Times New Roman" panose="02020603050405020304" pitchFamily="18" charset="0"/>
            </a:rPr>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цій справі порушено питання застосування визначених спеціальним нормативним актом з питань банкрутства, зокрема, Законом про банкрутство, правил ініціювання та здійснення провадження у справі про банкрутство юридичної особи, зареєстрованої як банківської установи, банківська ліцензія якої відкликана, однак рішення відповідного органу про це скасовано в судовому порядку.</a:t>
          </a:r>
        </a:p>
        <a:p>
          <a:pPr lvl="0" algn="just" defTabSz="577850">
            <a:lnSpc>
              <a:spcPct val="90000"/>
            </a:lnSpc>
            <a:spcBef>
              <a:spcPct val="0"/>
            </a:spcBef>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Зміна найменування, організаційно-правової форми, реорганізація, перетворення юридичної особи, яка має статус банка, в небанківську установу, її ліквідація не в порядку, встановленому Законом про банки, Законом про систему гарантування вкладів, не допускається і не позбавляє її статусу банка, а тому не дає правових підстав для застосування до такої юридичної особи положень Закону про банкрутство та </a:t>
          </a:r>
          <a:r>
            <a:rPr lang="uk-UA" sz="1300" b="1" kern="1200" noProof="0"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КУзПБ</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300" kern="1200" dirty="0" smtClean="0">
              <a:hlinkClick xmlns:r="http://schemas.openxmlformats.org/officeDocument/2006/relationships" r:id="rId1"/>
            </a:rPr>
            <a:t>http://reestr.court.gov.ua/Review/103851683</a:t>
          </a:r>
          <a:r>
            <a:rPr lang="uk-UA" sz="1300" kern="1200" dirty="0" smtClean="0"/>
            <a:t> </a:t>
          </a:r>
          <a:endParaRPr lang="uk-UA" sz="1300" b="0"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0" y="-72011"/>
        <a:ext cx="3960440" cy="468052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351"/>
          <a:ext cx="3729913"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14.11.2018 у справі №905/1328/17</a:t>
          </a:r>
          <a:endParaRPr kumimoji="0" lang="uk-UA" sz="18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351"/>
        <a:ext cx="3729913" cy="71937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60571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18.11.2021 у справі №910/4475/19 </a:t>
          </a:r>
          <a:r>
            <a:rPr kumimoji="0" lang="uk-UA" sz="10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a:t>
          </a:r>
          <a:r>
            <a:rPr kumimoji="0" lang="uk-UA" sz="1000" b="1" i="0" u="none" strike="noStrike" kern="1200" cap="none" spc="0" normalizeH="0" baseline="0" noProof="0" dirty="0" err="1"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оприлюднено</a:t>
          </a:r>
          <a:r>
            <a:rPr kumimoji="0" lang="uk-UA" sz="10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 в ЄДРСР – 06.04.2022)</a:t>
          </a:r>
        </a:p>
      </dsp:txBody>
      <dsp:txXfrm>
        <a:off x="0" y="0"/>
        <a:ext cx="4130279" cy="605714"/>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144013"/>
          <a:ext cx="3797813" cy="4246730"/>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just" defTabSz="533400" rtl="0">
            <a:lnSpc>
              <a:spcPct val="90000"/>
            </a:lnSpc>
            <a:spcBef>
              <a:spcPct val="0"/>
            </a:spcBef>
            <a:spcAft>
              <a:spcPct val="35000"/>
            </a:spcAft>
          </a:pPr>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Касаційний суд погодився із висновками судів попередніх інстанцій щодо відхилення грошових вимог банку до боржника в частині нарахованої винагороди за користування кредитом.</a:t>
          </a:r>
        </a:p>
      </dsp:txBody>
      <dsp:txXfrm>
        <a:off x="0" y="144013"/>
        <a:ext cx="3797813" cy="424673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32A5CD-ED12-4521-B172-187366941F6A}">
      <dsp:nvSpPr>
        <dsp:cNvPr id="0" name=""/>
        <dsp:cNvSpPr/>
      </dsp:nvSpPr>
      <dsp:spPr>
        <a:xfrm>
          <a:off x="0" y="-72011"/>
          <a:ext cx="3960440" cy="4680527"/>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just" defTabSz="577850" rtl="0">
            <a:lnSpc>
              <a:spcPct val="90000"/>
            </a:lnSpc>
            <a:spcBef>
              <a:spcPct val="0"/>
            </a:spcBef>
            <a:spcAft>
              <a:spcPts val="0"/>
            </a:spcAft>
          </a:pPr>
          <a:r>
            <a:rPr lang="uk-UA" sz="1300" b="0" i="0" u="none" kern="1200" dirty="0" smtClean="0">
              <a:latin typeface="Times New Roman" panose="02020603050405020304" pitchFamily="18" charset="0"/>
              <a:cs typeface="Times New Roman" panose="02020603050405020304" pitchFamily="18" charset="0"/>
            </a:rPr>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Незгода позичальника з умовою договору про нарахування та сплату винагороди, на стадії виконання, за відсутності зауважень щодо змісту та умов договору під час його укладення та підписання додаткових угод до договору, не є підставою для визначення умов договору такими, що не підлягають виконанню під час вирішення спору про стягнення заборгованості за цим договором, в тому числі і під час розгляду заяв про грошові вимоги до боржника, оскільки суперечать принципам цивільного законодавства. Аналогічна правова позиція викладена у постанові ОП КГС від 19.03.2021 у справі №904/2073/19.</a:t>
          </a:r>
        </a:p>
        <a:p>
          <a:pPr lvl="0" algn="just" defTabSz="577850">
            <a:lnSpc>
              <a:spcPct val="90000"/>
            </a:lnSpc>
            <a:spcBef>
              <a:spcPct val="0"/>
            </a:spcBef>
            <a:spcAft>
              <a:spcPts val="0"/>
            </a:spcAft>
          </a:pP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справі, яка розглядається, судом апеляційної інстанції встановлено, що спірні кредитні договори та додаткові угоди до цих договорів, в тому числі і в частині сплати винагороди за користування кредитом, є чинними і недійсними у встановленому законом порядку не визнавалися.</a:t>
          </a:r>
        </a:p>
        <a:p>
          <a:pPr lvl="0" algn="just" defTabSz="577850">
            <a:lnSpc>
              <a:spcPct val="90000"/>
            </a:lnSpc>
            <a:spcBef>
              <a:spcPct val="0"/>
            </a:spcBef>
            <a:spcAft>
              <a:spcPts val="0"/>
            </a:spcAft>
          </a:pPr>
          <a:r>
            <a:rPr lang="uk-UA" sz="1200" kern="1200" noProof="0" dirty="0" smtClean="0">
              <a:latin typeface="Times New Roman" pitchFamily="18" charset="0"/>
              <a:cs typeface="Times New Roman" pitchFamily="18" charset="0"/>
              <a:hlinkClick xmlns:r="http://schemas.openxmlformats.org/officeDocument/2006/relationships" r:id="rId1"/>
            </a:rPr>
            <a:t>https://reestr.court.gov.ua/Review</a:t>
          </a:r>
          <a:r>
            <a:rPr lang="uk-UA" sz="1200" kern="1200" dirty="0" smtClean="0">
              <a:latin typeface="Times New Roman" pitchFamily="18" charset="0"/>
              <a:cs typeface="Times New Roman" pitchFamily="18" charset="0"/>
              <a:hlinkClick xmlns:r="http://schemas.openxmlformats.org/officeDocument/2006/relationships" r:id="rId1"/>
            </a:rPr>
            <a:t>/105034151 </a:t>
          </a:r>
          <a:endParaRPr lang="uk-UA" sz="1200" kern="1200" noProof="0" dirty="0" smtClean="0">
            <a:latin typeface="Times New Roman" pitchFamily="18" charset="0"/>
            <a:cs typeface="Times New Roman" pitchFamily="18" charset="0"/>
            <a:hlinkClick xmlns:r="http://schemas.openxmlformats.org/officeDocument/2006/relationships" r:id="rId2"/>
          </a:endParaRPr>
        </a:p>
      </dsp:txBody>
      <dsp:txXfrm>
        <a:off x="0" y="-72011"/>
        <a:ext cx="3960440" cy="468052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20DE31-9AEC-4203-B692-5715756E6C53}">
      <dsp:nvSpPr>
        <dsp:cNvPr id="0" name=""/>
        <dsp:cNvSpPr/>
      </dsp:nvSpPr>
      <dsp:spPr>
        <a:xfrm>
          <a:off x="0" y="351"/>
          <a:ext cx="3729913"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21.07.2021 у справі №910/14918/20</a:t>
          </a:r>
          <a:endParaRPr kumimoji="0" lang="uk-UA" sz="18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0" y="351"/>
        <a:ext cx="3729913" cy="719376"/>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1186E1-D2E0-4DE9-9FD1-C23BC272EA6B}">
      <dsp:nvSpPr>
        <dsp:cNvPr id="0" name=""/>
        <dsp:cNvSpPr/>
      </dsp:nvSpPr>
      <dsp:spPr>
        <a:xfrm>
          <a:off x="0" y="0"/>
          <a:ext cx="4130279" cy="60571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ts val="0"/>
            </a:spcAft>
          </a:pPr>
          <a:r>
            <a:rPr kumimoji="0" lang="uk-UA" sz="1800" b="1" i="0" u="none" strike="noStrike" kern="1200" cap="none" spc="0" normalizeH="0" baseline="0" noProof="0" dirty="0" smtClean="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Палати КГС від 25.05.2022 у справі №904/5314/20</a:t>
          </a:r>
        </a:p>
      </dsp:txBody>
      <dsp:txXfrm>
        <a:off x="0" y="0"/>
        <a:ext cx="4130279" cy="605714"/>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F56D4A-9A76-4414-A5F2-8066BE125047}">
      <dsp:nvSpPr>
        <dsp:cNvPr id="0" name=""/>
        <dsp:cNvSpPr/>
      </dsp:nvSpPr>
      <dsp:spPr>
        <a:xfrm>
          <a:off x="0" y="360038"/>
          <a:ext cx="3797813" cy="3814679"/>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lvl="0" algn="just" defTabSz="533400" rtl="0">
            <a:lnSpc>
              <a:spcPct val="90000"/>
            </a:lnSpc>
            <a:spcBef>
              <a:spcPct val="0"/>
            </a:spcBef>
            <a:spcAft>
              <a:spcPct val="35000"/>
            </a:spcAft>
          </a:pPr>
          <a:r>
            <a:rPr lang="uk-UA" sz="1200" kern="1200" dirty="0" smtClean="0"/>
            <a:t>	</a:t>
          </a:r>
          <a:r>
            <a:rPr lang="uk-UA" sz="1300" b="1" kern="1200" noProof="0"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ВС зроблено висновок щодо застосування ст.137 ГПК України зокрема, про неможливість накладення арешту на (нерухоме) майно відповідача в порядку забезпечення позову про стягнення коштів.</a:t>
          </a:r>
        </a:p>
      </dsp:txBody>
      <dsp:txXfrm>
        <a:off x="0" y="360038"/>
        <a:ext cx="3797813" cy="381467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smtClean="0"/>
              <a:t>Зразок підзаголовка</a:t>
            </a:r>
            <a:endParaRPr kumimoji="0" lang="en-US"/>
          </a:p>
        </p:txBody>
      </p:sp>
      <p:sp>
        <p:nvSpPr>
          <p:cNvPr id="30" name="Місце для дати 29"/>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19" name="Місце для нижнього колонтитула 18"/>
          <p:cNvSpPr>
            <a:spLocks noGrp="1"/>
          </p:cNvSpPr>
          <p:nvPr>
            <p:ph type="ftr" sz="quarter" idx="11"/>
          </p:nvPr>
        </p:nvSpPr>
        <p:spPr/>
        <p:txBody>
          <a:bodyPr/>
          <a:lstStyle/>
          <a:p>
            <a:endParaRPr lang="uk-UA"/>
          </a:p>
        </p:txBody>
      </p:sp>
      <p:sp>
        <p:nvSpPr>
          <p:cNvPr id="27" name="Місце для номера слайда 26"/>
          <p:cNvSpPr>
            <a:spLocks noGrp="1"/>
          </p:cNvSpPr>
          <p:nvPr>
            <p:ph type="sldNum" sz="quarter" idx="12"/>
          </p:nvPr>
        </p:nvSpPr>
        <p:spPr/>
        <p:txBody>
          <a:bodyPr/>
          <a:lstStyle/>
          <a:p>
            <a:fld id="{A6C8A768-57F3-4146-822D-25A0703D270B}"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smtClean="0"/>
              <a:t>Зразок заголовка</a:t>
            </a:r>
            <a:endParaRPr kumimoji="0" lang="en-US"/>
          </a:p>
        </p:txBody>
      </p:sp>
      <p:sp>
        <p:nvSpPr>
          <p:cNvPr id="3" name="Місце для вмісту 2"/>
          <p:cNvSpPr>
            <a:spLocks noGrp="1"/>
          </p:cNvSpPr>
          <p:nvPr>
            <p:ph idx="1"/>
          </p:nvPr>
        </p:nvSpPr>
        <p:spPr/>
        <p:txBody>
          <a:body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uk-UA" smtClean="0"/>
              <a:t>Зразок заголовка</a:t>
            </a:r>
            <a:endParaRPr kumimoji="0"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Місце для дати 2"/>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Прямокутник з одним вирізаним округленим кут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кутний трикут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uk-UA" smtClean="0"/>
              <a:t>Зразок заголовка</a:t>
            </a:r>
            <a:endParaRPr kumimoji="0" lang="en-US"/>
          </a:p>
        </p:txBody>
      </p:sp>
      <p:sp>
        <p:nvSpPr>
          <p:cNvPr id="4" name="Місце для тексту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uk-UA" smtClean="0"/>
              <a:t>Зразок тексту</a:t>
            </a:r>
          </a:p>
        </p:txBody>
      </p:sp>
      <p:sp>
        <p:nvSpPr>
          <p:cNvPr id="5" name="Місце для дати 4"/>
          <p:cNvSpPr>
            <a:spLocks noGrp="1"/>
          </p:cNvSpPr>
          <p:nvPr>
            <p:ph type="dt" sz="half" idx="10"/>
          </p:nvPr>
        </p:nvSpPr>
        <p:spPr/>
        <p:txBody>
          <a:bodyPr/>
          <a:lstStyle/>
          <a:p>
            <a:fld id="{323F3E26-BE0A-424A-947F-C108B595D07D}" type="datetimeFigureOut">
              <a:rPr lang="uk-UA" smtClean="0"/>
              <a:pPr/>
              <a:t>11.07.2022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a:xfrm>
            <a:off x="8077200" y="6356350"/>
            <a:ext cx="609600" cy="365125"/>
          </a:xfrm>
        </p:spPr>
        <p:txBody>
          <a:bodyPr/>
          <a:lstStyle/>
          <a:p>
            <a:fld id="{A6C8A768-57F3-4146-822D-25A0703D270B}" type="slidenum">
              <a:rPr lang="uk-UA" smtClean="0"/>
              <a:pPr/>
              <a:t>‹№›</a:t>
            </a:fld>
            <a:endParaRPr lang="uk-UA"/>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uk-UA" smtClean="0"/>
              <a:t>Клацніть піктограму, щоб додати зображення</a:t>
            </a:r>
            <a:endParaRPr kumimoji="0" lang="en-US" dirty="0"/>
          </a:p>
        </p:txBody>
      </p:sp>
      <p:sp>
        <p:nvSpPr>
          <p:cNvPr id="10" name="Поліліні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іліні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іліні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іліні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Місце для заголовка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uk-UA" smtClean="0"/>
              <a:t>Зразок заголовка</a:t>
            </a:r>
            <a:endParaRPr kumimoji="0" lang="en-US"/>
          </a:p>
        </p:txBody>
      </p:sp>
      <p:sp>
        <p:nvSpPr>
          <p:cNvPr id="30" name="Місце для тексту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3F3E26-BE0A-424A-947F-C108B595D07D}" type="datetimeFigureOut">
              <a:rPr lang="uk-UA" smtClean="0"/>
              <a:pPr/>
              <a:t>11.07.2022</a:t>
            </a:fld>
            <a:endParaRPr lang="uk-UA"/>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C8A768-57F3-4146-822D-25A0703D270B}" type="slidenum">
              <a:rPr lang="uk-UA" smtClean="0"/>
              <a:pPr/>
              <a:t>‹№›</a:t>
            </a:fld>
            <a:endParaRPr lang="uk-UA"/>
          </a:p>
        </p:txBody>
      </p:sp>
      <p:grpSp>
        <p:nvGrpSpPr>
          <p:cNvPr id="2" name="Групувати 1"/>
          <p:cNvGrpSpPr/>
          <p:nvPr/>
        </p:nvGrpSpPr>
        <p:grpSpPr>
          <a:xfrm>
            <a:off x="-19017" y="202408"/>
            <a:ext cx="9180548" cy="649224"/>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18" Type="http://schemas.openxmlformats.org/officeDocument/2006/relationships/diagramLayout" Target="../diagrams/layout8.xml"/><Relationship Id="rId3" Type="http://schemas.openxmlformats.org/officeDocument/2006/relationships/diagramLayout" Target="../diagrams/layout5.xml"/><Relationship Id="rId21" Type="http://schemas.microsoft.com/office/2007/relationships/diagramDrawing" Target="../diagrams/drawing8.xml"/><Relationship Id="rId7" Type="http://schemas.openxmlformats.org/officeDocument/2006/relationships/diagramData" Target="../diagrams/data6.xml"/><Relationship Id="rId12" Type="http://schemas.openxmlformats.org/officeDocument/2006/relationships/diagramData" Target="../diagrams/data7.xml"/><Relationship Id="rId17" Type="http://schemas.openxmlformats.org/officeDocument/2006/relationships/diagramData" Target="../diagrams/data8.xml"/><Relationship Id="rId2" Type="http://schemas.openxmlformats.org/officeDocument/2006/relationships/diagramData" Target="../diagrams/data5.xml"/><Relationship Id="rId16" Type="http://schemas.microsoft.com/office/2007/relationships/diagramDrawing" Target="../diagrams/drawing7.xml"/><Relationship Id="rId20" Type="http://schemas.openxmlformats.org/officeDocument/2006/relationships/diagramColors" Target="../diagrams/colors8.xml"/><Relationship Id="rId1" Type="http://schemas.openxmlformats.org/officeDocument/2006/relationships/slideLayout" Target="../slideLayouts/slideLayout1.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19" Type="http://schemas.openxmlformats.org/officeDocument/2006/relationships/diagramQuickStyle" Target="../diagrams/quickStyle8.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18" Type="http://schemas.openxmlformats.org/officeDocument/2006/relationships/diagramLayout" Target="../diagrams/layout12.xml"/><Relationship Id="rId3" Type="http://schemas.openxmlformats.org/officeDocument/2006/relationships/diagramLayout" Target="../diagrams/layout9.xml"/><Relationship Id="rId21" Type="http://schemas.microsoft.com/office/2007/relationships/diagramDrawing" Target="../diagrams/drawing12.xml"/><Relationship Id="rId7" Type="http://schemas.openxmlformats.org/officeDocument/2006/relationships/diagramData" Target="../diagrams/data10.xml"/><Relationship Id="rId12" Type="http://schemas.openxmlformats.org/officeDocument/2006/relationships/diagramData" Target="../diagrams/data11.xml"/><Relationship Id="rId17" Type="http://schemas.openxmlformats.org/officeDocument/2006/relationships/diagramData" Target="../diagrams/data12.xml"/><Relationship Id="rId2" Type="http://schemas.openxmlformats.org/officeDocument/2006/relationships/diagramData" Target="../diagrams/data9.xml"/><Relationship Id="rId16" Type="http://schemas.microsoft.com/office/2007/relationships/diagramDrawing" Target="../diagrams/drawing11.xml"/><Relationship Id="rId20" Type="http://schemas.openxmlformats.org/officeDocument/2006/relationships/diagramColors" Target="../diagrams/colors12.xml"/><Relationship Id="rId1" Type="http://schemas.openxmlformats.org/officeDocument/2006/relationships/slideLayout" Target="../slideLayouts/slideLayout1.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19" Type="http://schemas.openxmlformats.org/officeDocument/2006/relationships/diagramQuickStyle" Target="../diagrams/quickStyle12.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3857600"/>
          </a:xfrm>
        </p:spPr>
        <p:txBody>
          <a:bodyPr>
            <a:noAutofit/>
          </a:bodyPr>
          <a:lstStyle/>
          <a:p>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
            </a:r>
            <a:br>
              <a:rPr lang="uk-UA" sz="3000" dirty="0" smtClean="0"/>
            </a:br>
            <a:r>
              <a:rPr lang="uk-UA" sz="3000" dirty="0" smtClean="0"/>
              <a:t>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a:t>
            </a:r>
            <a:br>
              <a:rPr lang="uk-UA" sz="3000" dirty="0" smtClean="0"/>
            </a:br>
            <a:r>
              <a:rPr lang="uk-UA" sz="3000" dirty="0" smtClean="0"/>
              <a:t>2022</a:t>
            </a:r>
            <a:br>
              <a:rPr lang="uk-UA" sz="3000" dirty="0" smtClean="0"/>
            </a:br>
            <a:r>
              <a:rPr lang="uk-UA" sz="2000" dirty="0" smtClean="0">
                <a:solidFill>
                  <a:schemeClr val="tx2">
                    <a:lumMod val="25000"/>
                  </a:schemeClr>
                </a:solidFill>
              </a:rPr>
              <a:t> </a:t>
            </a:r>
            <a:r>
              <a:rPr lang="uk-UA" sz="1400" dirty="0" smtClean="0"/>
              <a:t>Відділ аналітичної роботи та узагальнення судової практики</a:t>
            </a:r>
            <a:r>
              <a:rPr lang="uk-UA" sz="1400" dirty="0" smtClean="0">
                <a:solidFill>
                  <a:schemeClr val="tx2">
                    <a:lumMod val="25000"/>
                  </a:schemeClr>
                </a:solidFill>
              </a:rPr>
              <a:t> </a:t>
            </a:r>
            <a:r>
              <a:rPr lang="uk-UA" sz="2000" dirty="0" smtClean="0">
                <a:solidFill>
                  <a:schemeClr val="tx2">
                    <a:lumMod val="25000"/>
                  </a:schemeClr>
                </a:solidFill>
              </a:rPr>
              <a:t/>
            </a:r>
            <a:br>
              <a:rPr lang="uk-UA" sz="2000" dirty="0" smtClean="0">
                <a:solidFill>
                  <a:schemeClr val="tx2">
                    <a:lumMod val="25000"/>
                  </a:schemeClr>
                </a:solidFill>
              </a:rPr>
            </a:br>
            <a:endParaRPr lang="uk-UA" sz="2000" dirty="0">
              <a:solidFill>
                <a:schemeClr val="tx2">
                  <a:lumMod val="25000"/>
                </a:schemeClr>
              </a:solidFill>
            </a:endParaRPr>
          </a:p>
        </p:txBody>
      </p:sp>
    </p:spTree>
    <p:extLst>
      <p:ext uri="{BB962C8B-B14F-4D97-AF65-F5344CB8AC3E}">
        <p14:creationId xmlns:p14="http://schemas.microsoft.com/office/powerpoint/2010/main" xmlns="" val="1984497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застосування </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Закону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України</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"Про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відновлення</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платоспроможності</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боржника</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або</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визнання</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його</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r>
              <a:rPr lang="ru-RU" b="1" dirty="0" err="1"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банкрутом</a:t>
            </a:r>
            <a:r>
              <a:rPr lang="ru-RU"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a:t>
            </a:r>
            <a:endParaRPr lang="uk-UA"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xmlns="" val="491763464"/>
              </p:ext>
            </p:extLst>
          </p:nvPr>
        </p:nvGraphicFramePr>
        <p:xfrm>
          <a:off x="554437" y="1844824"/>
          <a:ext cx="3801539" cy="4536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xmlns="" val="4219268099"/>
              </p:ext>
            </p:extLst>
          </p:nvPr>
        </p:nvGraphicFramePr>
        <p:xfrm>
          <a:off x="4499992" y="2060848"/>
          <a:ext cx="396044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xmlns=""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xmlns=""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грошових вимог конкурсного кредитора-банку в частині сплати винагороди за користування кредитом</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xmlns="" val="491763464"/>
              </p:ext>
            </p:extLst>
          </p:nvPr>
        </p:nvGraphicFramePr>
        <p:xfrm>
          <a:off x="554437" y="1844824"/>
          <a:ext cx="3801539" cy="4536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xmlns="" val="4219268099"/>
              </p:ext>
            </p:extLst>
          </p:nvPr>
        </p:nvGraphicFramePr>
        <p:xfrm>
          <a:off x="4499992" y="2060848"/>
          <a:ext cx="396044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xmlns="" val="1550189413"/>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xmlns=""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забезпечення позову - накладення арешту на нерухоме майно, в порядку ст.137 ГПК України, у справі про стягнення заборгованості</a:t>
            </a:r>
          </a:p>
          <a:p>
            <a:pPr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r>
            <a:br>
              <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smtClean="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xmlns="" val="491763464"/>
              </p:ext>
            </p:extLst>
          </p:nvPr>
        </p:nvGraphicFramePr>
        <p:xfrm>
          <a:off x="554437" y="1844824"/>
          <a:ext cx="3801539" cy="4536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xmlns="" val="4219268099"/>
              </p:ext>
            </p:extLst>
          </p:nvPr>
        </p:nvGraphicFramePr>
        <p:xfrm>
          <a:off x="4499992" y="2060848"/>
          <a:ext cx="396044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xmlns="" val="1550189413"/>
              </p:ext>
            </p:extLst>
          </p:nvPr>
        </p:nvGraphicFramePr>
        <p:xfrm>
          <a:off x="545622" y="1340768"/>
          <a:ext cx="3729913" cy="86409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xmlns="" val="1070022202"/>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Поті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928</TotalTime>
  <Words>106</Words>
  <Application>Microsoft Office PowerPoint</Application>
  <PresentationFormat>Екран (4:3)</PresentationFormat>
  <Paragraphs>41</Paragraphs>
  <Slides>4</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4</vt:i4>
      </vt:variant>
    </vt:vector>
  </HeadingPairs>
  <TitlesOfParts>
    <vt:vector size="5" baseType="lpstr">
      <vt:lpstr>Потік</vt:lpstr>
      <vt:lpstr>     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 2022  Відділ аналітичної роботи та узагальнення судової практики  </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Відступлення Верховного Суду у складі суддів об`єднаної палати Касаційного господарського суду від правових висновків  Верховного Суду у господарських справах</dc:title>
  <dc:creator>user4</dc:creator>
  <cp:lastModifiedBy>user4</cp:lastModifiedBy>
  <cp:revision>138</cp:revision>
  <dcterms:created xsi:type="dcterms:W3CDTF">2020-02-14T13:33:55Z</dcterms:created>
  <dcterms:modified xsi:type="dcterms:W3CDTF">2022-07-11T08:42:32Z</dcterms:modified>
</cp:coreProperties>
</file>